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7634" autoAdjust="0"/>
  </p:normalViewPr>
  <p:slideViewPr>
    <p:cSldViewPr>
      <p:cViewPr>
        <p:scale>
          <a:sx n="100" d="100"/>
          <a:sy n="100" d="100"/>
        </p:scale>
        <p:origin x="-5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PH"/>
  <c:chart>
    <c:title>
      <c:tx>
        <c:rich>
          <a:bodyPr/>
          <a:lstStyle/>
          <a:p>
            <a:pPr>
              <a:defRPr lang="en-US"/>
            </a:pPr>
            <a:r>
              <a:rPr lang="en-US" sz="3600" dirty="0"/>
              <a:t>Leaflet</a:t>
            </a:r>
            <a:r>
              <a:rPr lang="en-US" sz="3600" baseline="0" dirty="0"/>
              <a:t> No# Per Week</a:t>
            </a:r>
            <a:endParaRPr lang="en-US" sz="3600" dirty="0"/>
          </a:p>
        </c:rich>
      </c:tx>
      <c:layout>
        <c:manualLayout>
          <c:xMode val="edge"/>
          <c:yMode val="edge"/>
          <c:x val="0.19530623685171083"/>
          <c:y val="0"/>
        </c:manualLayout>
      </c:layout>
    </c:title>
    <c:plotArea>
      <c:layout>
        <c:manualLayout>
          <c:layoutTarget val="inner"/>
          <c:xMode val="edge"/>
          <c:yMode val="edge"/>
          <c:x val="4.8999157145689511E-2"/>
          <c:y val="0.13324831143596286"/>
          <c:w val="0.93154597441536391"/>
          <c:h val="0.77884175768351571"/>
        </c:manualLayout>
      </c:layout>
      <c:lineChart>
        <c:grouping val="standard"/>
        <c:ser>
          <c:idx val="3"/>
          <c:order val="3"/>
          <c:val>
            <c:numRef>
              <c:f>Sheet1!$B$4</c:f>
              <c:numCache>
                <c:formatCode>General</c:formatCode>
                <c:ptCount val="1"/>
              </c:numCache>
            </c:numRef>
          </c:val>
        </c:ser>
        <c:ser>
          <c:idx val="4"/>
          <c:order val="4"/>
          <c:val>
            <c:numRef>
              <c:f>Sheet1!$A$6:$C$6</c:f>
              <c:numCache>
                <c:formatCode>General</c:formatCode>
                <c:ptCount val="3"/>
                <c:pt idx="0">
                  <c:v>16</c:v>
                </c:pt>
                <c:pt idx="1">
                  <c:v>24</c:v>
                </c:pt>
                <c:pt idx="2">
                  <c:v>29</c:v>
                </c:pt>
              </c:numCache>
            </c:numRef>
          </c:val>
        </c:ser>
        <c:ser>
          <c:idx val="5"/>
          <c:order val="5"/>
          <c:val>
            <c:numRef>
              <c:f>Sheet1!$A$7:$C$7</c:f>
              <c:numCache>
                <c:formatCode>General</c:formatCode>
                <c:ptCount val="3"/>
                <c:pt idx="0">
                  <c:v>13</c:v>
                </c:pt>
                <c:pt idx="1">
                  <c:v>23</c:v>
                </c:pt>
                <c:pt idx="2">
                  <c:v>33</c:v>
                </c:pt>
              </c:numCache>
            </c:numRef>
          </c:val>
        </c:ser>
        <c:ser>
          <c:idx val="0"/>
          <c:order val="0"/>
          <c:val>
            <c:numRef>
              <c:f>Sheet1!$B$4</c:f>
              <c:numCache>
                <c:formatCode>General</c:formatCode>
                <c:ptCount val="1"/>
              </c:numCache>
            </c:numRef>
          </c:val>
        </c:ser>
        <c:ser>
          <c:idx val="1"/>
          <c:order val="1"/>
          <c:val>
            <c:numRef>
              <c:f>Sheet1!$A$6:$C$6</c:f>
              <c:numCache>
                <c:formatCode>General</c:formatCode>
                <c:ptCount val="3"/>
                <c:pt idx="0">
                  <c:v>16</c:v>
                </c:pt>
                <c:pt idx="1">
                  <c:v>24</c:v>
                </c:pt>
                <c:pt idx="2">
                  <c:v>29</c:v>
                </c:pt>
              </c:numCache>
            </c:numRef>
          </c:val>
        </c:ser>
        <c:ser>
          <c:idx val="2"/>
          <c:order val="2"/>
          <c:val>
            <c:numRef>
              <c:f>Sheet1!$A$7:$C$7</c:f>
              <c:numCache>
                <c:formatCode>General</c:formatCode>
                <c:ptCount val="3"/>
                <c:pt idx="0">
                  <c:v>13</c:v>
                </c:pt>
                <c:pt idx="1">
                  <c:v>23</c:v>
                </c:pt>
                <c:pt idx="2">
                  <c:v>33</c:v>
                </c:pt>
              </c:numCache>
            </c:numRef>
          </c:val>
        </c:ser>
        <c:marker val="1"/>
        <c:axId val="53077504"/>
        <c:axId val="53079040"/>
      </c:lineChart>
      <c:catAx>
        <c:axId val="5307750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53079040"/>
        <c:crosses val="autoZero"/>
        <c:auto val="1"/>
        <c:lblAlgn val="ctr"/>
        <c:lblOffset val="100"/>
      </c:catAx>
      <c:valAx>
        <c:axId val="5307904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No. Leaflets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5307750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PH"/>
  <c:chart>
    <c:title>
      <c:tx>
        <c:rich>
          <a:bodyPr/>
          <a:lstStyle/>
          <a:p>
            <a:pPr>
              <a:defRPr lang="en-US"/>
            </a:pPr>
            <a:r>
              <a:rPr lang="en-US" sz="4000" dirty="0"/>
              <a:t>Plant Growth ("cm")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8.7573347688403538E-2"/>
          <c:y val="0.16766501549267104"/>
          <c:w val="0.87780805359856351"/>
          <c:h val="0.75447187851518582"/>
        </c:manualLayout>
      </c:layout>
      <c:lineChart>
        <c:grouping val="standard"/>
        <c:ser>
          <c:idx val="1"/>
          <c:order val="5"/>
          <c:marker>
            <c:symbol val="none"/>
          </c:marker>
          <c:val>
            <c:numRef>
              <c:f>Sheet1!$B$4</c:f>
            </c:numRef>
          </c:val>
        </c:ser>
        <c:ser>
          <c:idx val="6"/>
          <c:order val="6"/>
          <c:marker>
            <c:symbol val="none"/>
          </c:marker>
          <c:val>
            <c:numRef>
              <c:f>Sheet1!$A$6:$C$6</c:f>
            </c:numRef>
          </c:val>
        </c:ser>
        <c:ser>
          <c:idx val="7"/>
          <c:order val="7"/>
          <c:marker>
            <c:symbol val="none"/>
          </c:marker>
          <c:val>
            <c:numRef>
              <c:f>Sheet1!$A$7:$C$7</c:f>
            </c:numRef>
          </c:val>
        </c:ser>
        <c:ser>
          <c:idx val="8"/>
          <c:order val="8"/>
          <c:marker>
            <c:symbol val="none"/>
          </c:marker>
          <c:val>
            <c:numRef>
              <c:f>Sheet1!$B$4</c:f>
            </c:numRef>
          </c:val>
        </c:ser>
        <c:ser>
          <c:idx val="9"/>
          <c:order val="9"/>
          <c:marker>
            <c:symbol val="none"/>
          </c:marker>
          <c:val>
            <c:numRef>
              <c:f>Sheet1!$A$6:$C$6</c:f>
            </c:numRef>
          </c:val>
        </c:ser>
        <c:ser>
          <c:idx val="10"/>
          <c:order val="10"/>
          <c:marker>
            <c:symbol val="none"/>
          </c:marker>
          <c:val>
            <c:numRef>
              <c:f>Sheet1!$A$7:$C$7</c:f>
            </c:numRef>
          </c:val>
        </c:ser>
        <c:ser>
          <c:idx val="4"/>
          <c:order val="1"/>
          <c:marker>
            <c:symbol val="none"/>
          </c:marker>
          <c:val>
            <c:numRef>
              <c:f>Sheet1!$A$6:$C$6</c:f>
              <c:numCache>
                <c:formatCode>General</c:formatCode>
                <c:ptCount val="3"/>
              </c:numCache>
            </c:numRef>
          </c:val>
        </c:ser>
        <c:ser>
          <c:idx val="5"/>
          <c:order val="2"/>
          <c:marker>
            <c:symbol val="none"/>
          </c:marker>
          <c:val>
            <c:numRef>
              <c:f>Sheet1!$A$7:$C$7</c:f>
              <c:numCache>
                <c:formatCode>General</c:formatCode>
                <c:ptCount val="3"/>
              </c:numCache>
            </c:numRef>
          </c:val>
        </c:ser>
        <c:ser>
          <c:idx val="2"/>
          <c:order val="0"/>
          <c:marker>
            <c:symbol val="none"/>
          </c:marker>
          <c:val>
            <c:numRef>
              <c:f>Sheet1!$A$7:$C$7</c:f>
              <c:numCache>
                <c:formatCode>General</c:formatCode>
                <c:ptCount val="3"/>
              </c:numCache>
            </c:numRef>
          </c:val>
        </c:ser>
        <c:ser>
          <c:idx val="0"/>
          <c:order val="3"/>
          <c:marker>
            <c:symbol val="none"/>
          </c:marker>
          <c:val>
            <c:numRef>
              <c:f>Sheet1!$B$3:$D$3</c:f>
              <c:numCache>
                <c:formatCode>General</c:formatCode>
                <c:ptCount val="3"/>
                <c:pt idx="0">
                  <c:v>149</c:v>
                </c:pt>
                <c:pt idx="1">
                  <c:v>154</c:v>
                </c:pt>
                <c:pt idx="2">
                  <c:v>169</c:v>
                </c:pt>
              </c:numCache>
            </c:numRef>
          </c:val>
        </c:ser>
        <c:ser>
          <c:idx val="3"/>
          <c:order val="4"/>
          <c:marker>
            <c:symbol val="none"/>
          </c:marker>
          <c:val>
            <c:numRef>
              <c:f>Sheet1!$B$4:$D$4</c:f>
              <c:numCache>
                <c:formatCode>General</c:formatCode>
                <c:ptCount val="3"/>
                <c:pt idx="0">
                  <c:v>148</c:v>
                </c:pt>
                <c:pt idx="1">
                  <c:v>163</c:v>
                </c:pt>
                <c:pt idx="2">
                  <c:v>185</c:v>
                </c:pt>
              </c:numCache>
            </c:numRef>
          </c:val>
        </c:ser>
        <c:marker val="1"/>
        <c:axId val="53189632"/>
        <c:axId val="53207808"/>
      </c:lineChart>
      <c:catAx>
        <c:axId val="5318963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53207808"/>
        <c:crosses val="autoZero"/>
        <c:auto val="1"/>
        <c:lblAlgn val="ctr"/>
        <c:lblOffset val="100"/>
      </c:catAx>
      <c:valAx>
        <c:axId val="5320780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Height (cm)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53189632"/>
        <c:crosses val="autoZero"/>
        <c:crossBetween val="between"/>
      </c:valAx>
      <c:spPr>
        <a:noFill/>
        <a:ln w="25400">
          <a:noFill/>
        </a:ln>
      </c:spPr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49F53A8-D40B-4F9F-9BD8-CE42D3DDD6FB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737D2BA-56CE-4AD8-96A0-6751EFAFAF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28600" y="2362200"/>
            <a:ext cx="8686800" cy="1829761"/>
          </a:xfrm>
        </p:spPr>
        <p:txBody>
          <a:bodyPr>
            <a:noAutofit/>
          </a:bodyPr>
          <a:lstStyle/>
          <a:p>
            <a:r>
              <a:rPr lang="en-US" sz="5400" dirty="0" smtClean="0"/>
              <a:t>The Feasibility Of Growing Plants/ Crops</a:t>
            </a:r>
            <a:br>
              <a:rPr lang="en-US" sz="5400" dirty="0" smtClean="0"/>
            </a:br>
            <a:r>
              <a:rPr lang="en-US" sz="5400" dirty="0" smtClean="0"/>
              <a:t>In A Hydroponic System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Hydroponics Vs. Soil Planting (using vegetables/ plants)</a:t>
            </a:r>
            <a:br>
              <a:rPr lang="en-US" sz="2000" dirty="0" smtClean="0">
                <a:solidFill>
                  <a:srgbClr val="FF0000"/>
                </a:solidFill>
              </a:rPr>
            </a:b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419600"/>
            <a:ext cx="7772400" cy="1199704"/>
          </a:xfrm>
        </p:spPr>
        <p:txBody>
          <a:bodyPr/>
          <a:lstStyle/>
          <a:p>
            <a:r>
              <a:rPr lang="en-US" dirty="0" smtClean="0"/>
              <a:t>By: GROUP # 2 (2-7 </a:t>
            </a:r>
            <a:r>
              <a:rPr lang="en-US" dirty="0" err="1" smtClean="0"/>
              <a:t>Namuncura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4" descr="C:\Users\Angelo\Desktop\ap\IMG_159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1981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Choose the proper fertilizer mix, too much could wilt your plant and too few could make your plant grow slower, fertilizer is a huge factor in hydroponic planting.</a:t>
            </a:r>
          </a:p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(10 – 30 – 10)</a:t>
            </a:r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Recommendations</a:t>
            </a:r>
            <a:endParaRPr lang="en-US" sz="6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62000" y="296227"/>
          <a:ext cx="8000999" cy="4504373"/>
        </p:xfrm>
        <a:graphic>
          <a:graphicData uri="http://schemas.openxmlformats.org/drawingml/2006/table">
            <a:tbl>
              <a:tblPr/>
              <a:tblGrid>
                <a:gridCol w="1189691"/>
                <a:gridCol w="2270436"/>
                <a:gridCol w="2270436"/>
                <a:gridCol w="2270436"/>
              </a:tblGrid>
              <a:tr h="4199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WEEK#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WEEK#1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WEEK#2</a:t>
                      </a:r>
                      <a:endParaRPr lang="en-PH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WEEK#3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2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Soil Potted Plant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200" dirty="0" err="1">
                          <a:latin typeface="Arial"/>
                          <a:ea typeface="Calibri"/>
                          <a:cs typeface="Times New Roman"/>
                        </a:rPr>
                        <a:t>Kalachuchi</a:t>
                      </a: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Arial"/>
                          <a:ea typeface="Calibri"/>
                          <a:cs typeface="Times New Roman"/>
                        </a:rPr>
                        <a:t>Plumeria</a:t>
                      </a: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Plant A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Arial"/>
                          <a:ea typeface="Calibri"/>
                          <a:cs typeface="Times New Roman"/>
                        </a:rPr>
                        <a:t>Height </a:t>
                      </a: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= 149mm Leaves = 16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Arial"/>
                          <a:ea typeface="Calibri"/>
                          <a:cs typeface="Times New Roman"/>
                        </a:rPr>
                        <a:t>Height </a:t>
                      </a: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= 154mm Leaves = 24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Height = 169mm Leaves = 29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Hydroponic Pot Plant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200" dirty="0" err="1">
                          <a:latin typeface="Arial"/>
                          <a:ea typeface="Calibri"/>
                          <a:cs typeface="Times New Roman"/>
                        </a:rPr>
                        <a:t>Kalachuchi</a:t>
                      </a: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latin typeface="Arial"/>
                          <a:ea typeface="Calibri"/>
                          <a:cs typeface="Times New Roman"/>
                        </a:rPr>
                        <a:t>Plumeria</a:t>
                      </a: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Plant B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Arial"/>
                          <a:ea typeface="Calibri"/>
                          <a:cs typeface="Times New Roman"/>
                        </a:rPr>
                        <a:t>Height </a:t>
                      </a: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= 148mm Leaves = 13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Height = 163mm Leaves = 23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Arial"/>
                          <a:ea typeface="Calibri"/>
                          <a:cs typeface="Times New Roman"/>
                        </a:rPr>
                        <a:t>Height </a:t>
                      </a: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= 185mm Leaves = 33</a:t>
                      </a:r>
                      <a:endParaRPr lang="en-PH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8" name="Picture 6" descr="IMG_16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819400"/>
            <a:ext cx="2057400" cy="1371600"/>
          </a:xfrm>
          <a:prstGeom prst="rect">
            <a:avLst/>
          </a:prstGeom>
          <a:noFill/>
        </p:spPr>
      </p:pic>
      <p:pic>
        <p:nvPicPr>
          <p:cNvPr id="1037" name="Picture 5" descr="IMG_16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819400"/>
            <a:ext cx="2057400" cy="1371600"/>
          </a:xfrm>
          <a:prstGeom prst="rect">
            <a:avLst/>
          </a:prstGeom>
          <a:noFill/>
        </p:spPr>
      </p:pic>
      <p:pic>
        <p:nvPicPr>
          <p:cNvPr id="1036" name="Picture 4" descr="IMG_16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2819400"/>
            <a:ext cx="1981200" cy="1371600"/>
          </a:xfrm>
          <a:prstGeom prst="rect">
            <a:avLst/>
          </a:prstGeom>
          <a:noFill/>
        </p:spPr>
      </p:pic>
      <p:pic>
        <p:nvPicPr>
          <p:cNvPr id="1035" name="Picture 1" descr="IMG_159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7400" y="838200"/>
            <a:ext cx="2057400" cy="1371600"/>
          </a:xfrm>
          <a:prstGeom prst="rect">
            <a:avLst/>
          </a:prstGeom>
          <a:noFill/>
        </p:spPr>
      </p:pic>
      <p:pic>
        <p:nvPicPr>
          <p:cNvPr id="1034" name="Picture 2" descr="IMG_159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3400" y="838200"/>
            <a:ext cx="2057400" cy="1371600"/>
          </a:xfrm>
          <a:prstGeom prst="rect">
            <a:avLst/>
          </a:prstGeom>
          <a:noFill/>
        </p:spPr>
      </p:pic>
      <p:pic>
        <p:nvPicPr>
          <p:cNvPr id="1033" name="Picture 3" descr="IMG_159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29400" y="838200"/>
            <a:ext cx="1981200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447800"/>
            <a:ext cx="8839200" cy="4114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 smtClean="0"/>
              <a:t>CHAPTER # 4</a:t>
            </a:r>
            <a:br>
              <a:rPr lang="en-US" sz="7200" dirty="0" smtClean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RESULTS AND DISCUSSIONS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Data Analysis</a:t>
            </a:r>
            <a:endParaRPr lang="en-US" sz="7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" y="1371601"/>
          <a:ext cx="8915400" cy="5011781"/>
        </p:xfrm>
        <a:graphic>
          <a:graphicData uri="http://schemas.openxmlformats.org/drawingml/2006/table">
            <a:tbl>
              <a:tblPr/>
              <a:tblGrid>
                <a:gridCol w="1927654"/>
                <a:gridCol w="2491946"/>
                <a:gridCol w="2266950"/>
                <a:gridCol w="2228850"/>
              </a:tblGrid>
              <a:tr h="5331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Arial"/>
                          <a:ea typeface="Calibri"/>
                          <a:cs typeface="Times New Roman"/>
                        </a:rPr>
                        <a:t>WEEK#1</a:t>
                      </a:r>
                      <a:endParaRPr lang="en-US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Arial"/>
                          <a:ea typeface="Calibri"/>
                          <a:cs typeface="Times New Roman"/>
                        </a:rPr>
                        <a:t>WEEK#2</a:t>
                      </a:r>
                      <a:endParaRPr lang="en-US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Arial"/>
                          <a:ea typeface="Calibri"/>
                          <a:cs typeface="Times New Roman"/>
                        </a:rPr>
                        <a:t>WEEK#3</a:t>
                      </a:r>
                      <a:endParaRPr lang="en-US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3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Soil Potted Plant</a:t>
                      </a:r>
                      <a:endParaRPr lang="en-US" sz="2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2200" dirty="0" err="1">
                          <a:latin typeface="Arial"/>
                          <a:ea typeface="Calibri"/>
                          <a:cs typeface="Times New Roman"/>
                        </a:rPr>
                        <a:t>Kalachuchi</a:t>
                      </a:r>
                      <a:r>
                        <a:rPr lang="en-US" sz="22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200" dirty="0" err="1">
                          <a:latin typeface="Arial"/>
                          <a:ea typeface="Calibri"/>
                          <a:cs typeface="Times New Roman"/>
                        </a:rPr>
                        <a:t>Plumeria</a:t>
                      </a:r>
                      <a:r>
                        <a:rPr lang="en-US" sz="22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Height = 149mm 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Leaves = 16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Leaf Color = Green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Height </a:t>
                      </a:r>
                      <a:r>
                        <a:rPr lang="en-US" sz="2200" b="1" dirty="0" smtClean="0">
                          <a:latin typeface="Arial"/>
                          <a:ea typeface="Calibri"/>
                          <a:cs typeface="Times New Roman"/>
                        </a:rPr>
                        <a:t>=154mm 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Leaves = 24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Leaf Color = Green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Height </a:t>
                      </a:r>
                      <a:r>
                        <a:rPr lang="en-US" sz="2200" b="1" dirty="0" smtClean="0">
                          <a:latin typeface="Arial"/>
                          <a:ea typeface="Calibri"/>
                          <a:cs typeface="Times New Roman"/>
                        </a:rPr>
                        <a:t>=169mm 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Leaves = 29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Leaf Color = Green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3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Hydroponic Pot Plant</a:t>
                      </a:r>
                      <a:endParaRPr lang="en-US" sz="2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2200" dirty="0" err="1">
                          <a:latin typeface="Arial"/>
                          <a:ea typeface="Calibri"/>
                          <a:cs typeface="Times New Roman"/>
                        </a:rPr>
                        <a:t>Kalachuchi</a:t>
                      </a:r>
                      <a:r>
                        <a:rPr lang="en-US" sz="22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200" dirty="0" err="1">
                          <a:latin typeface="Arial"/>
                          <a:ea typeface="Calibri"/>
                          <a:cs typeface="Times New Roman"/>
                        </a:rPr>
                        <a:t>Plumeria</a:t>
                      </a:r>
                      <a:r>
                        <a:rPr lang="en-US" sz="2200" dirty="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Height = 148mm 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Leaves = 13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Leaf Color = Green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Arial"/>
                          <a:ea typeface="Calibri"/>
                          <a:cs typeface="Times New Roman"/>
                        </a:rPr>
                        <a:t>Height = 163mm </a:t>
                      </a:r>
                      <a:endParaRPr lang="en-US" sz="2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Arial"/>
                          <a:ea typeface="Calibri"/>
                          <a:cs typeface="Times New Roman"/>
                        </a:rPr>
                        <a:t>Leaves = 23</a:t>
                      </a:r>
                      <a:endParaRPr lang="en-US" sz="2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>
                          <a:latin typeface="Arial"/>
                          <a:ea typeface="Calibri"/>
                          <a:cs typeface="Times New Roman"/>
                        </a:rPr>
                        <a:t>Leaf Color = Green</a:t>
                      </a:r>
                      <a:endParaRPr lang="en-US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Height = 185mm 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Leaves = 33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latin typeface="Arial"/>
                          <a:ea typeface="Calibri"/>
                          <a:cs typeface="Times New Roman"/>
                        </a:rPr>
                        <a:t>Leaf Color = Green</a:t>
                      </a:r>
                      <a:endParaRPr lang="en-US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65" marR="597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(GRAPHING)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533400" y="1295400"/>
          <a:ext cx="8153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3124200" y="44196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Graph:  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chemeClr val="accent3"/>
                </a:solidFill>
              </a:rPr>
              <a:t>Orange </a:t>
            </a:r>
            <a:r>
              <a:rPr lang="en-US" b="1" dirty="0">
                <a:solidFill>
                  <a:schemeClr val="accent3"/>
                </a:solidFill>
              </a:rPr>
              <a:t>= Hydroponic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00"/>
                </a:solidFill>
              </a:rPr>
              <a:t>Red = Soil</a:t>
            </a:r>
            <a:r>
              <a:rPr lang="en-US" b="1" dirty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(GRAPHING)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52400" y="1295400"/>
          <a:ext cx="86868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3440536" y="3581400"/>
            <a:ext cx="4027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(</a:t>
            </a:r>
            <a:r>
              <a:rPr lang="en-US" b="1" dirty="0">
                <a:solidFill>
                  <a:srgbClr val="7030A0"/>
                </a:solidFill>
              </a:rPr>
              <a:t>Violet = Hydroponic</a:t>
            </a:r>
            <a:r>
              <a:rPr lang="en-US" b="1" dirty="0"/>
              <a:t>,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Blue = Soil</a:t>
            </a:r>
            <a:r>
              <a:rPr lang="en-US" b="1" dirty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After graphing the results, we found out that the  slope of the hydroponic plant's growth is more </a:t>
            </a:r>
            <a:r>
              <a:rPr lang="en-US" sz="3600" b="1" u="sng" dirty="0" smtClean="0">
                <a:latin typeface="Arial" pitchFamily="34" charset="0"/>
                <a:cs typeface="Arial" pitchFamily="34" charset="0"/>
              </a:rPr>
              <a:t>aggressive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in height and leaf number increase. This means a plant drawn in a hydroponic system will most likely grow faster compared to the soil planted crop/plants.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Interpretation </a:t>
            </a:r>
            <a:endParaRPr lang="en-US" sz="7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447800"/>
            <a:ext cx="8839200" cy="4114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 smtClean="0"/>
              <a:t>CHAPTER # 5</a:t>
            </a:r>
            <a:br>
              <a:rPr lang="en-US" sz="7200" dirty="0" smtClean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6600" dirty="0" smtClean="0"/>
              <a:t>CONCLUSION AND RECOMMENDATIONS</a:t>
            </a:r>
            <a:br>
              <a:rPr lang="en-US" sz="6600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534400" cy="4525963"/>
          </a:xfrm>
        </p:spPr>
        <p:txBody>
          <a:bodyPr>
            <a:noAutofit/>
          </a:bodyPr>
          <a:lstStyle/>
          <a:p>
            <a:r>
              <a:rPr lang="en-US" sz="3800" b="1" dirty="0" smtClean="0"/>
              <a:t>Hydroponic planting produces more leaflets/  leaves, </a:t>
            </a:r>
          </a:p>
          <a:p>
            <a:r>
              <a:rPr lang="en-US" sz="3800" b="1" dirty="0" smtClean="0"/>
              <a:t>More productive for raising plant life at a faster time scale, </a:t>
            </a:r>
          </a:p>
          <a:p>
            <a:r>
              <a:rPr lang="en-US" sz="3800" b="1" dirty="0" smtClean="0"/>
              <a:t>Would help the agricultural industry to produce more crops and to be sold and supplied to marketable consumers. </a:t>
            </a:r>
            <a:endParaRPr lang="en-US" sz="3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Conclusion</a:t>
            </a:r>
            <a:endParaRPr lang="en-US" sz="7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Electronics\Hdroponics\IMG_0668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419600"/>
            <a:ext cx="5476990" cy="2197057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latin typeface="Arial" pitchFamily="34" charset="0"/>
                <a:cs typeface="Arial" pitchFamily="34" charset="0"/>
              </a:rPr>
              <a:t>Run hydroponic systems by using solar energy during day and batter power during night (partially charged during day)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Recommendations</a:t>
            </a:r>
            <a:endParaRPr lang="en-US" sz="6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137</TotalTime>
  <Words>357</Words>
  <Application>Microsoft Office PowerPoint</Application>
  <PresentationFormat>On-screen Show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The Feasibility Of Growing Plants/ Crops In A Hydroponic System Hydroponics Vs. Soil Planting (using vegetables/ plants) </vt:lpstr>
      <vt:lpstr>CHAPTER # 4  RESULTS AND DISCUSSIONS </vt:lpstr>
      <vt:lpstr>Data Analysis</vt:lpstr>
      <vt:lpstr>Data Analysis (GRAPHING)</vt:lpstr>
      <vt:lpstr>Data Analysis (GRAPHING)</vt:lpstr>
      <vt:lpstr>Interpretation </vt:lpstr>
      <vt:lpstr>CHAPTER # 5  CONCLUSION AND RECOMMENDATIONS </vt:lpstr>
      <vt:lpstr>Conclusion</vt:lpstr>
      <vt:lpstr>Recommendations</vt:lpstr>
      <vt:lpstr>Recommendations</vt:lpstr>
      <vt:lpstr>Slide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Feasibility Of Growing Plants/ Crops In A Hydroponic System Hydroponics Vs. Soil Planting (using vegetables/ plants)</dc:title>
  <dc:creator>Angelo</dc:creator>
  <cp:lastModifiedBy>Angelo</cp:lastModifiedBy>
  <cp:revision>7</cp:revision>
  <dcterms:created xsi:type="dcterms:W3CDTF">2013-03-12T13:49:22Z</dcterms:created>
  <dcterms:modified xsi:type="dcterms:W3CDTF">2013-10-30T04:02:22Z</dcterms:modified>
</cp:coreProperties>
</file>